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3" r:id="rId4"/>
    <p:sldId id="264" r:id="rId5"/>
    <p:sldId id="265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103" autoAdjust="0"/>
    <p:restoredTop sz="94660"/>
  </p:normalViewPr>
  <p:slideViewPr>
    <p:cSldViewPr>
      <p:cViewPr varScale="1">
        <p:scale>
          <a:sx n="69" d="100"/>
          <a:sy n="69" d="100"/>
        </p:scale>
        <p:origin x="-136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62651-FF77-4529-BF8B-8EFB336705D4}" type="datetimeFigureOut">
              <a:rPr lang="en-US" smtClean="0"/>
              <a:t>12/17/2015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B70FD-DF13-4CA2-A72E-3CABAF4843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4201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62651-FF77-4529-BF8B-8EFB336705D4}" type="datetimeFigureOut">
              <a:rPr lang="en-US" smtClean="0"/>
              <a:t>12/17/2015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B70FD-DF13-4CA2-A72E-3CABAF4843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6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62651-FF77-4529-BF8B-8EFB336705D4}" type="datetimeFigureOut">
              <a:rPr lang="en-US" smtClean="0"/>
              <a:t>12/17/2015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B70FD-DF13-4CA2-A72E-3CABAF4843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1468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62651-FF77-4529-BF8B-8EFB336705D4}" type="datetimeFigureOut">
              <a:rPr lang="en-US" smtClean="0"/>
              <a:t>12/17/2015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B70FD-DF13-4CA2-A72E-3CABAF4843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4933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62651-FF77-4529-BF8B-8EFB336705D4}" type="datetimeFigureOut">
              <a:rPr lang="en-US" smtClean="0"/>
              <a:t>12/17/2015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B70FD-DF13-4CA2-A72E-3CABAF4843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2338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62651-FF77-4529-BF8B-8EFB336705D4}" type="datetimeFigureOut">
              <a:rPr lang="en-US" smtClean="0"/>
              <a:t>12/17/2015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B70FD-DF13-4CA2-A72E-3CABAF4843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04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62651-FF77-4529-BF8B-8EFB336705D4}" type="datetimeFigureOut">
              <a:rPr lang="en-US" smtClean="0"/>
              <a:t>12/17/2015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B70FD-DF13-4CA2-A72E-3CABAF4843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352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62651-FF77-4529-BF8B-8EFB336705D4}" type="datetimeFigureOut">
              <a:rPr lang="en-US" smtClean="0"/>
              <a:t>12/17/2015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B70FD-DF13-4CA2-A72E-3CABAF4843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7517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62651-FF77-4529-BF8B-8EFB336705D4}" type="datetimeFigureOut">
              <a:rPr lang="en-US" smtClean="0"/>
              <a:t>12/17/2015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B70FD-DF13-4CA2-A72E-3CABAF4843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0740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62651-FF77-4529-BF8B-8EFB336705D4}" type="datetimeFigureOut">
              <a:rPr lang="en-US" smtClean="0"/>
              <a:t>12/17/2015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B70FD-DF13-4CA2-A72E-3CABAF4843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350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62651-FF77-4529-BF8B-8EFB336705D4}" type="datetimeFigureOut">
              <a:rPr lang="en-US" smtClean="0"/>
              <a:t>12/17/2015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B70FD-DF13-4CA2-A72E-3CABAF4843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5198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562651-FF77-4529-BF8B-8EFB336705D4}" type="datetimeFigureOut">
              <a:rPr lang="en-US" smtClean="0"/>
              <a:t>12/17/2015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CB70FD-DF13-4CA2-A72E-3CABAF4843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834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1" y="3429000"/>
            <a:ext cx="3886200" cy="342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Autofit/>
          </a:bodyPr>
          <a:lstStyle/>
          <a:p>
            <a:r>
              <a:rPr lang="en-US" sz="72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Candara" pitchFamily="34" charset="0"/>
              </a:rPr>
              <a:t>Welcome to Art!</a:t>
            </a:r>
            <a:endParaRPr lang="en-US" sz="72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Candara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200" y="1295400"/>
            <a:ext cx="8610600" cy="5562600"/>
          </a:xfrm>
        </p:spPr>
        <p:txBody>
          <a:bodyPr>
            <a:noAutofit/>
          </a:bodyPr>
          <a:lstStyle/>
          <a:p>
            <a:r>
              <a:rPr lang="en-US" sz="2100" dirty="0" smtClean="0">
                <a:latin typeface="Candara" pitchFamily="34" charset="0"/>
              </a:rPr>
              <a:t>Grab your sketchbook from your bin</a:t>
            </a:r>
          </a:p>
          <a:p>
            <a:r>
              <a:rPr lang="en-US" sz="2100" dirty="0" smtClean="0">
                <a:latin typeface="Candara" pitchFamily="34" charset="0"/>
              </a:rPr>
              <a:t>Today, we will </a:t>
            </a:r>
            <a:r>
              <a:rPr lang="en-US" sz="2100" b="1" dirty="0" smtClean="0">
                <a:latin typeface="Candara" pitchFamily="34" charset="0"/>
              </a:rPr>
              <a:t>FREE DRAW </a:t>
            </a:r>
            <a:r>
              <a:rPr lang="en-US" sz="2100" dirty="0" smtClean="0">
                <a:latin typeface="Candara" pitchFamily="34" charset="0"/>
              </a:rPr>
              <a:t>for 10 minutes! This means you can draw whatever your heart desires (as long as it’s appropriate for school!)</a:t>
            </a:r>
          </a:p>
          <a:p>
            <a:r>
              <a:rPr lang="en-US" sz="2100" dirty="0">
                <a:latin typeface="Candara" pitchFamily="34" charset="0"/>
              </a:rPr>
              <a:t>T</a:t>
            </a:r>
            <a:r>
              <a:rPr lang="en-US" sz="2100" dirty="0" smtClean="0">
                <a:latin typeface="Candara" pitchFamily="34" charset="0"/>
              </a:rPr>
              <a:t>ry to fill one whole page, instead of having small, unfinished drawings on multiple pages.</a:t>
            </a:r>
          </a:p>
          <a:p>
            <a:r>
              <a:rPr lang="en-US" sz="2100" dirty="0" smtClean="0">
                <a:latin typeface="Candara" pitchFamily="34" charset="0"/>
              </a:rPr>
              <a:t>If you have no idea what to draw, here are some ideas:</a:t>
            </a:r>
          </a:p>
          <a:p>
            <a:pPr lvl="1"/>
            <a:r>
              <a:rPr lang="en-US" sz="1800" dirty="0" smtClean="0">
                <a:latin typeface="Candara" pitchFamily="34" charset="0"/>
              </a:rPr>
              <a:t>Draw a futuristic city</a:t>
            </a:r>
          </a:p>
          <a:p>
            <a:pPr lvl="1"/>
            <a:r>
              <a:rPr lang="en-US" sz="1800" dirty="0" smtClean="0">
                <a:latin typeface="Candara" pitchFamily="34" charset="0"/>
              </a:rPr>
              <a:t>Draw about a strange dream you had</a:t>
            </a:r>
          </a:p>
          <a:p>
            <a:pPr lvl="1"/>
            <a:r>
              <a:rPr lang="en-US" sz="1800" dirty="0" smtClean="0">
                <a:latin typeface="Candara" pitchFamily="34" charset="0"/>
              </a:rPr>
              <a:t>Draw your favorite people</a:t>
            </a:r>
          </a:p>
          <a:p>
            <a:pPr lvl="1"/>
            <a:r>
              <a:rPr lang="en-US" sz="1800" dirty="0" smtClean="0">
                <a:latin typeface="Candara" pitchFamily="34" charset="0"/>
              </a:rPr>
              <a:t>Draw yourself at your dream job</a:t>
            </a:r>
          </a:p>
          <a:p>
            <a:pPr lvl="1"/>
            <a:r>
              <a:rPr lang="en-US" sz="1800" dirty="0" smtClean="0">
                <a:latin typeface="Candara" pitchFamily="34" charset="0"/>
              </a:rPr>
              <a:t>Draw about the best part of your week</a:t>
            </a:r>
          </a:p>
          <a:p>
            <a:pPr lvl="1"/>
            <a:r>
              <a:rPr lang="en-US" sz="1800" dirty="0" smtClean="0">
                <a:latin typeface="Candara" pitchFamily="34" charset="0"/>
              </a:rPr>
              <a:t>Be an architect and design your dream house</a:t>
            </a:r>
          </a:p>
          <a:p>
            <a:pPr lvl="1"/>
            <a:r>
              <a:rPr lang="en-US" sz="1800" dirty="0" smtClean="0">
                <a:latin typeface="Candara" pitchFamily="34" charset="0"/>
              </a:rPr>
              <a:t>Be a fashion designer and design clothes</a:t>
            </a:r>
          </a:p>
        </p:txBody>
      </p:sp>
      <p:sp>
        <p:nvSpPr>
          <p:cNvPr id="2" name="Rounded Rectangle 1"/>
          <p:cNvSpPr/>
          <p:nvPr/>
        </p:nvSpPr>
        <p:spPr>
          <a:xfrm>
            <a:off x="76200" y="76200"/>
            <a:ext cx="7620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SB #1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52734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Autofit/>
          </a:bodyPr>
          <a:lstStyle/>
          <a:p>
            <a:r>
              <a:rPr lang="en-US" sz="72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Candara" pitchFamily="34" charset="0"/>
              </a:rPr>
              <a:t>Welcome to Art!</a:t>
            </a:r>
            <a:endParaRPr lang="en-US" sz="72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Candara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-76200" y="1295400"/>
            <a:ext cx="9144000" cy="5562600"/>
          </a:xfrm>
        </p:spPr>
        <p:txBody>
          <a:bodyPr>
            <a:noAutofit/>
          </a:bodyPr>
          <a:lstStyle/>
          <a:p>
            <a:r>
              <a:rPr lang="en-US" sz="2100" dirty="0" smtClean="0">
                <a:latin typeface="Candara" pitchFamily="34" charset="0"/>
              </a:rPr>
              <a:t>Grab your sketchbook from                                                                                        your bin</a:t>
            </a:r>
          </a:p>
          <a:p>
            <a:r>
              <a:rPr lang="en-US" sz="2100" dirty="0" smtClean="0">
                <a:latin typeface="Candara" pitchFamily="34" charset="0"/>
              </a:rPr>
              <a:t>Today, we will practice                                                                                           drawing with </a:t>
            </a:r>
            <a:r>
              <a:rPr lang="en-US" sz="2100" b="1" dirty="0" smtClean="0">
                <a:latin typeface="Candara" pitchFamily="34" charset="0"/>
              </a:rPr>
              <a:t>One-Point                                                                                Perspective</a:t>
            </a:r>
            <a:r>
              <a:rPr lang="en-US" sz="2100" dirty="0" smtClean="0">
                <a:latin typeface="Candara" pitchFamily="34" charset="0"/>
              </a:rPr>
              <a:t>! The worksheet                                                                                    shows you the correct order                                                                                            of steps to setting up a one-                                                                                      point perspective drawing.                                                                                          You’ll need a ruler too!</a:t>
            </a:r>
          </a:p>
          <a:p>
            <a:r>
              <a:rPr lang="en-US" sz="2100" dirty="0" smtClean="0">
                <a:latin typeface="Candara" pitchFamily="34" charset="0"/>
              </a:rPr>
              <a:t>Important vocabulary:</a:t>
            </a:r>
          </a:p>
          <a:p>
            <a:pPr lvl="1"/>
            <a:r>
              <a:rPr lang="en-US" sz="1700" b="1" dirty="0" smtClean="0">
                <a:latin typeface="Candara" pitchFamily="34" charset="0"/>
              </a:rPr>
              <a:t>Horizon Line: </a:t>
            </a:r>
            <a:r>
              <a:rPr lang="en-US" sz="1700" dirty="0" smtClean="0">
                <a:latin typeface="Candara" pitchFamily="34" charset="0"/>
              </a:rPr>
              <a:t> horizontal line where the sky meets the ground. For an indoor picture, it’s the “eye level” line.</a:t>
            </a:r>
          </a:p>
          <a:p>
            <a:pPr lvl="1"/>
            <a:r>
              <a:rPr lang="en-US" sz="1700" b="1" dirty="0" smtClean="0">
                <a:latin typeface="Candara" pitchFamily="34" charset="0"/>
              </a:rPr>
              <a:t>Vanishing Point:</a:t>
            </a:r>
            <a:r>
              <a:rPr lang="en-US" sz="1700" dirty="0" smtClean="0">
                <a:latin typeface="Candara" pitchFamily="34" charset="0"/>
              </a:rPr>
              <a:t> a dot on the horizon line where all things vanish. All your guidelines should recede to this point</a:t>
            </a:r>
          </a:p>
          <a:p>
            <a:r>
              <a:rPr lang="en-US" sz="2100" b="1" dirty="0" smtClean="0">
                <a:latin typeface="Candara" pitchFamily="34" charset="0"/>
              </a:rPr>
              <a:t>TIP: </a:t>
            </a:r>
            <a:r>
              <a:rPr lang="en-US" sz="2100" dirty="0" smtClean="0">
                <a:latin typeface="Candara" pitchFamily="34" charset="0"/>
              </a:rPr>
              <a:t>Any straight lines that are NOT receding to the vanishing point should be either horizontal or vertical</a:t>
            </a:r>
            <a:endParaRPr lang="en-US" sz="1700" dirty="0" smtClean="0">
              <a:latin typeface="Candara" pitchFamily="34" charset="0"/>
            </a:endParaRPr>
          </a:p>
        </p:txBody>
      </p:sp>
      <p:pic>
        <p:nvPicPr>
          <p:cNvPr id="2" name="Picture 2" descr="http://www.drawinghowtodraw.com/drawing-lessons/things/perspective-drawing/20.1perspectiv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1371600"/>
            <a:ext cx="5407267" cy="3124200"/>
          </a:xfrm>
          <a:prstGeom prst="rect">
            <a:avLst/>
          </a:prstGeom>
          <a:ln w="38100" cap="sq">
            <a:solidFill>
              <a:schemeClr val="tx1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ounded Rectangle 4"/>
          <p:cNvSpPr/>
          <p:nvPr/>
        </p:nvSpPr>
        <p:spPr>
          <a:xfrm>
            <a:off x="76200" y="76200"/>
            <a:ext cx="7620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SB #2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6924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Autofit/>
          </a:bodyPr>
          <a:lstStyle/>
          <a:p>
            <a:r>
              <a:rPr lang="en-US" sz="72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Candara" pitchFamily="34" charset="0"/>
              </a:rPr>
              <a:t>Welcome to Art!</a:t>
            </a:r>
            <a:endParaRPr lang="en-US" sz="72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Candara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200" y="1295400"/>
            <a:ext cx="3352800" cy="5562600"/>
          </a:xfrm>
        </p:spPr>
        <p:txBody>
          <a:bodyPr>
            <a:noAutofit/>
          </a:bodyPr>
          <a:lstStyle/>
          <a:p>
            <a:r>
              <a:rPr lang="en-US" sz="2100" dirty="0" smtClean="0">
                <a:latin typeface="Candara" pitchFamily="34" charset="0"/>
              </a:rPr>
              <a:t>Grab your sketchbook from your bin and tape/glue in your Elements of Art booklet </a:t>
            </a:r>
          </a:p>
          <a:p>
            <a:r>
              <a:rPr lang="en-US" sz="2100" dirty="0" smtClean="0">
                <a:latin typeface="Candara" pitchFamily="34" charset="0"/>
              </a:rPr>
              <a:t>Using your knowledge from our time in art together, write a simple definition for </a:t>
            </a:r>
            <a:r>
              <a:rPr lang="en-US" sz="2100" b="1" dirty="0" smtClean="0">
                <a:latin typeface="Candara" pitchFamily="34" charset="0"/>
              </a:rPr>
              <a:t>LINE, SHAPE, </a:t>
            </a:r>
            <a:r>
              <a:rPr lang="en-US" sz="2100" dirty="0" smtClean="0">
                <a:latin typeface="Candara" pitchFamily="34" charset="0"/>
              </a:rPr>
              <a:t>and</a:t>
            </a:r>
            <a:r>
              <a:rPr lang="en-US" sz="2100" b="1" dirty="0" smtClean="0">
                <a:latin typeface="Candara" pitchFamily="34" charset="0"/>
              </a:rPr>
              <a:t> SPACE (perspective)</a:t>
            </a:r>
            <a:endParaRPr lang="en-US" sz="2100" dirty="0" smtClean="0">
              <a:latin typeface="Candara" pitchFamily="34" charset="0"/>
            </a:endParaRPr>
          </a:p>
          <a:p>
            <a:r>
              <a:rPr lang="en-US" sz="2100" dirty="0" smtClean="0">
                <a:latin typeface="Candara" pitchFamily="34" charset="0"/>
              </a:rPr>
              <a:t>Include visual examples on the underside of the flaps</a:t>
            </a:r>
          </a:p>
          <a:p>
            <a:r>
              <a:rPr lang="en-US" sz="2100" b="1" dirty="0" smtClean="0">
                <a:latin typeface="Candara" pitchFamily="34" charset="0"/>
              </a:rPr>
              <a:t>TIP: </a:t>
            </a:r>
            <a:r>
              <a:rPr lang="en-US" sz="2100" dirty="0" smtClean="0">
                <a:latin typeface="Candara" pitchFamily="34" charset="0"/>
              </a:rPr>
              <a:t>Complete the front if you haven’t yet</a:t>
            </a:r>
            <a:endParaRPr lang="en-US" sz="2100" b="1" dirty="0">
              <a:latin typeface="Candara" pitchFamily="34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3581400" y="1676400"/>
            <a:ext cx="5411116" cy="4572000"/>
            <a:chOff x="4038600" y="2133600"/>
            <a:chExt cx="5411116" cy="4572000"/>
          </a:xfrm>
        </p:grpSpPr>
        <p:pic>
          <p:nvPicPr>
            <p:cNvPr id="5" name="Picture 4" descr="http://1.bp.blogspot.com/-5A8hyu6D0i0/UgqaG2qxbsI/AAAAAAAAM0I/UyboOhOKoL0/s1600/IMG_6635.JPG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002" t="3619" r="14003"/>
            <a:stretch/>
          </p:blipFill>
          <p:spPr bwMode="auto">
            <a:xfrm>
              <a:off x="4038600" y="2133600"/>
              <a:ext cx="2496604" cy="4572000"/>
            </a:xfrm>
            <a:prstGeom prst="rect">
              <a:avLst/>
            </a:prstGeom>
            <a:ln w="38100" cap="sq">
              <a:solidFill>
                <a:srgbClr val="000000"/>
              </a:solidFill>
              <a:prstDash val="solid"/>
              <a:miter lim="800000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2" descr="http://4.bp.blogspot.com/-B_uIbaP6fGk/UgqaTnYblFI/AAAAAAAAM0g/NZdpHc68dyU/s1600/IMG_6638.JPG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773" t="2864" r="3137" b="2979"/>
            <a:stretch/>
          </p:blipFill>
          <p:spPr bwMode="auto">
            <a:xfrm>
              <a:off x="6535204" y="2133600"/>
              <a:ext cx="2914512" cy="4572000"/>
            </a:xfrm>
            <a:prstGeom prst="rect">
              <a:avLst/>
            </a:prstGeom>
            <a:ln w="38100" cap="sq">
              <a:solidFill>
                <a:srgbClr val="000000"/>
              </a:solidFill>
              <a:prstDash val="solid"/>
              <a:miter lim="800000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7" name="Rounded Rectangle 6"/>
          <p:cNvSpPr/>
          <p:nvPr/>
        </p:nvSpPr>
        <p:spPr>
          <a:xfrm>
            <a:off x="76200" y="76200"/>
            <a:ext cx="7620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SB #3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93639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https://s-media-cache-ak0.pinimg.com/236x/c6/e7/5c/c6e75c3ce7911b1098f4f25c6dd5d8c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1371599"/>
            <a:ext cx="3490160" cy="4495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-76200" y="304800"/>
            <a:ext cx="7086600" cy="1143000"/>
          </a:xfrm>
        </p:spPr>
        <p:txBody>
          <a:bodyPr>
            <a:noAutofit/>
          </a:bodyPr>
          <a:lstStyle/>
          <a:p>
            <a:r>
              <a:rPr lang="en-US" sz="72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Candara" pitchFamily="34" charset="0"/>
              </a:rPr>
              <a:t>Welcome to Art!</a:t>
            </a:r>
            <a:endParaRPr lang="en-US" sz="72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Candara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200" y="1295400"/>
            <a:ext cx="3352800" cy="5562600"/>
          </a:xfrm>
        </p:spPr>
        <p:txBody>
          <a:bodyPr>
            <a:noAutofit/>
          </a:bodyPr>
          <a:lstStyle/>
          <a:p>
            <a:r>
              <a:rPr lang="en-US" sz="2100" dirty="0" smtClean="0">
                <a:latin typeface="Candara" pitchFamily="34" charset="0"/>
              </a:rPr>
              <a:t>Grab your sketchbook from your bin and  draw your perfect DREAM HOUSE!</a:t>
            </a:r>
          </a:p>
          <a:p>
            <a:r>
              <a:rPr lang="en-US" sz="2100" dirty="0" smtClean="0">
                <a:latin typeface="Candara" pitchFamily="34" charset="0"/>
              </a:rPr>
              <a:t>You might choose to focus on the exterior or the interior of the house. Either is okay! You also might want to put your dream home in a really neat environment, like in a tree or on the edge of a waterfall!</a:t>
            </a:r>
          </a:p>
          <a:p>
            <a:r>
              <a:rPr lang="en-US" sz="2100" b="1" dirty="0" smtClean="0">
                <a:latin typeface="Candara" pitchFamily="34" charset="0"/>
              </a:rPr>
              <a:t>TIP: </a:t>
            </a:r>
            <a:r>
              <a:rPr lang="en-US" sz="2100" dirty="0" smtClean="0">
                <a:latin typeface="Candara" pitchFamily="34" charset="0"/>
              </a:rPr>
              <a:t>The more detailed, the better!</a:t>
            </a:r>
            <a:endParaRPr lang="en-US" sz="2100" b="1" dirty="0">
              <a:latin typeface="Candara" pitchFamily="34" charset="0"/>
            </a:endParaRPr>
          </a:p>
        </p:txBody>
      </p:sp>
      <p:pic>
        <p:nvPicPr>
          <p:cNvPr id="1028" name="Picture 4" descr="http://2.bp.blogspot.com/_JaUmPvQoMb8/SccnBo921BI/AAAAAAAAAwc/wYfOntdLZys/s400/Img00017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726" r="7274"/>
          <a:stretch/>
        </p:blipFill>
        <p:spPr bwMode="auto">
          <a:xfrm>
            <a:off x="6019800" y="3924300"/>
            <a:ext cx="3048001" cy="28575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s://s-media-cache-ak0.pinimg.com/236x/06/05/70/0605709f65a84879af6304e61a7d2c20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9901" y="277955"/>
            <a:ext cx="2247900" cy="340042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ounded Rectangle 6"/>
          <p:cNvSpPr/>
          <p:nvPr/>
        </p:nvSpPr>
        <p:spPr>
          <a:xfrm>
            <a:off x="76200" y="76200"/>
            <a:ext cx="7620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SB #4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62357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Autofit/>
          </a:bodyPr>
          <a:lstStyle/>
          <a:p>
            <a:r>
              <a:rPr lang="en-US" sz="72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Candara" pitchFamily="34" charset="0"/>
              </a:rPr>
              <a:t>Welcome to Art!</a:t>
            </a:r>
            <a:endParaRPr lang="en-US" sz="72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Candara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200" y="1295400"/>
            <a:ext cx="8915400" cy="5562600"/>
          </a:xfrm>
        </p:spPr>
        <p:txBody>
          <a:bodyPr>
            <a:noAutofit/>
          </a:bodyPr>
          <a:lstStyle/>
          <a:p>
            <a:r>
              <a:rPr lang="en-US" sz="2400" dirty="0" smtClean="0">
                <a:latin typeface="Candara" pitchFamily="34" charset="0"/>
              </a:rPr>
              <a:t>Grab your sketchbook from your bin and </a:t>
            </a:r>
            <a:r>
              <a:rPr lang="en-US" sz="2400" dirty="0" smtClean="0">
                <a:latin typeface="Candara" pitchFamily="34" charset="0"/>
              </a:rPr>
              <a:t>use today’s 15 minutes of SB time to complete any earlier SB assignments:</a:t>
            </a:r>
          </a:p>
          <a:p>
            <a:pPr lvl="1"/>
            <a:r>
              <a:rPr lang="en-US" b="1" dirty="0" smtClean="0">
                <a:latin typeface="Candara" pitchFamily="34" charset="0"/>
              </a:rPr>
              <a:t>SB Assignment #1: </a:t>
            </a:r>
            <a:r>
              <a:rPr lang="en-US" dirty="0" smtClean="0">
                <a:latin typeface="Candara" pitchFamily="34" charset="0"/>
              </a:rPr>
              <a:t>Free draw! The more detailed, the better!</a:t>
            </a:r>
            <a:endParaRPr lang="en-US" b="1" dirty="0" smtClean="0">
              <a:latin typeface="Candara" pitchFamily="34" charset="0"/>
            </a:endParaRPr>
          </a:p>
          <a:p>
            <a:pPr lvl="1"/>
            <a:r>
              <a:rPr lang="en-US" b="1" dirty="0">
                <a:latin typeface="Candara" pitchFamily="34" charset="0"/>
              </a:rPr>
              <a:t>SB Assignment </a:t>
            </a:r>
            <a:r>
              <a:rPr lang="en-US" b="1" dirty="0" smtClean="0">
                <a:latin typeface="Candara" pitchFamily="34" charset="0"/>
              </a:rPr>
              <a:t>#2: </a:t>
            </a:r>
            <a:r>
              <a:rPr lang="en-US" dirty="0" smtClean="0">
                <a:latin typeface="Candara" pitchFamily="34" charset="0"/>
              </a:rPr>
              <a:t>One-point perspective practice. The perspective handout should be taped or glued in.</a:t>
            </a:r>
            <a:endParaRPr lang="en-US" b="1" dirty="0">
              <a:latin typeface="Candara" pitchFamily="34" charset="0"/>
            </a:endParaRPr>
          </a:p>
          <a:p>
            <a:pPr lvl="1"/>
            <a:r>
              <a:rPr lang="en-US" b="1" dirty="0">
                <a:latin typeface="Candara" pitchFamily="34" charset="0"/>
              </a:rPr>
              <a:t>SB Assignment </a:t>
            </a:r>
            <a:r>
              <a:rPr lang="en-US" b="1" dirty="0" smtClean="0">
                <a:latin typeface="Candara" pitchFamily="34" charset="0"/>
              </a:rPr>
              <a:t>#3: </a:t>
            </a:r>
            <a:r>
              <a:rPr lang="en-US" dirty="0" smtClean="0">
                <a:latin typeface="Candara" pitchFamily="34" charset="0"/>
              </a:rPr>
              <a:t>Elements of Art pamphlet. This needs to be taped or glued into your SB and include your own definitions/visual examples for </a:t>
            </a:r>
            <a:r>
              <a:rPr lang="en-US" u="sng" dirty="0" smtClean="0">
                <a:latin typeface="Candara" pitchFamily="34" charset="0"/>
              </a:rPr>
              <a:t>line</a:t>
            </a:r>
            <a:r>
              <a:rPr lang="en-US" dirty="0" smtClean="0">
                <a:latin typeface="Candara" pitchFamily="34" charset="0"/>
              </a:rPr>
              <a:t>, </a:t>
            </a:r>
            <a:r>
              <a:rPr lang="en-US" u="sng" dirty="0" smtClean="0">
                <a:latin typeface="Candara" pitchFamily="34" charset="0"/>
              </a:rPr>
              <a:t>shape</a:t>
            </a:r>
            <a:r>
              <a:rPr lang="en-US" dirty="0" smtClean="0">
                <a:latin typeface="Candara" pitchFamily="34" charset="0"/>
              </a:rPr>
              <a:t>, and </a:t>
            </a:r>
            <a:r>
              <a:rPr lang="en-US" u="sng" dirty="0" smtClean="0">
                <a:latin typeface="Candara" pitchFamily="34" charset="0"/>
              </a:rPr>
              <a:t>space</a:t>
            </a:r>
            <a:r>
              <a:rPr lang="en-US" dirty="0">
                <a:latin typeface="Candara" pitchFamily="34" charset="0"/>
              </a:rPr>
              <a:t> </a:t>
            </a:r>
            <a:r>
              <a:rPr lang="en-US" dirty="0" smtClean="0">
                <a:latin typeface="Candara" pitchFamily="34" charset="0"/>
              </a:rPr>
              <a:t>(perspective) in art.</a:t>
            </a:r>
            <a:endParaRPr lang="en-US" b="1" dirty="0">
              <a:latin typeface="Candara" pitchFamily="34" charset="0"/>
            </a:endParaRPr>
          </a:p>
          <a:p>
            <a:pPr lvl="1"/>
            <a:r>
              <a:rPr lang="en-US" b="1" dirty="0">
                <a:latin typeface="Candara" pitchFamily="34" charset="0"/>
              </a:rPr>
              <a:t>SB Assignment </a:t>
            </a:r>
            <a:r>
              <a:rPr lang="en-US" b="1" dirty="0" smtClean="0">
                <a:latin typeface="Candara" pitchFamily="34" charset="0"/>
              </a:rPr>
              <a:t>#4: </a:t>
            </a:r>
            <a:r>
              <a:rPr lang="en-US" dirty="0" smtClean="0">
                <a:latin typeface="Candara" pitchFamily="34" charset="0"/>
              </a:rPr>
              <a:t>Dream House design. Don’t be afraid to add color!</a:t>
            </a:r>
            <a:endParaRPr lang="en-US" b="1" dirty="0" smtClean="0">
              <a:latin typeface="Candara" pitchFamily="34" charset="0"/>
            </a:endParaRPr>
          </a:p>
          <a:p>
            <a:r>
              <a:rPr lang="en-US" sz="2400" dirty="0" smtClean="0">
                <a:latin typeface="Candara" pitchFamily="34" charset="0"/>
              </a:rPr>
              <a:t>I will be grading these four assignments over the winter break, so please leave your sketchbooks here at the end of class.</a:t>
            </a:r>
            <a:endParaRPr lang="en-US" sz="2400" b="1" dirty="0">
              <a:latin typeface="Candar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05173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230</TotalTime>
  <Words>509</Words>
  <Application>Microsoft Office PowerPoint</Application>
  <PresentationFormat>On-screen Show (4:3)</PresentationFormat>
  <Paragraphs>39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Welcome to Art!</vt:lpstr>
      <vt:lpstr>Welcome to Art!</vt:lpstr>
      <vt:lpstr>Welcome to Art!</vt:lpstr>
      <vt:lpstr>Welcome to Art!</vt:lpstr>
      <vt:lpstr>Welcome to Art!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Art!</dc:title>
  <dc:creator>The Reeds</dc:creator>
  <cp:lastModifiedBy>The Reeds</cp:lastModifiedBy>
  <cp:revision>13</cp:revision>
  <dcterms:created xsi:type="dcterms:W3CDTF">2015-11-13T14:25:33Z</dcterms:created>
  <dcterms:modified xsi:type="dcterms:W3CDTF">2015-12-18T05:00:08Z</dcterms:modified>
</cp:coreProperties>
</file>