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71" r:id="rId5"/>
    <p:sldId id="265" r:id="rId6"/>
    <p:sldId id="264" r:id="rId7"/>
    <p:sldId id="266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3550-3BAC-44DD-A120-7F93743D915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77BC-70FC-4EF9-9CE4-6CE2285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7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3550-3BAC-44DD-A120-7F93743D915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77BC-70FC-4EF9-9CE4-6CE2285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6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3550-3BAC-44DD-A120-7F93743D915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77BC-70FC-4EF9-9CE4-6CE2285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3550-3BAC-44DD-A120-7F93743D915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77BC-70FC-4EF9-9CE4-6CE2285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2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3550-3BAC-44DD-A120-7F93743D915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77BC-70FC-4EF9-9CE4-6CE2285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7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3550-3BAC-44DD-A120-7F93743D915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77BC-70FC-4EF9-9CE4-6CE2285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0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3550-3BAC-44DD-A120-7F93743D915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77BC-70FC-4EF9-9CE4-6CE2285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8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3550-3BAC-44DD-A120-7F93743D915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77BC-70FC-4EF9-9CE4-6CE2285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3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3550-3BAC-44DD-A120-7F93743D915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77BC-70FC-4EF9-9CE4-6CE2285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6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3550-3BAC-44DD-A120-7F93743D915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77BC-70FC-4EF9-9CE4-6CE2285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57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3550-3BAC-44DD-A120-7F93743D915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B77BC-70FC-4EF9-9CE4-6CE2285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1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13550-3BAC-44DD-A120-7F93743D915C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B77BC-70FC-4EF9-9CE4-6CE22858B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429000"/>
            <a:ext cx="3886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8610600" cy="5562600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Candara" pitchFamily="34" charset="0"/>
              </a:rPr>
              <a:t>Grab your sketchbook from your bin</a:t>
            </a:r>
          </a:p>
          <a:p>
            <a:r>
              <a:rPr lang="en-US" sz="2100" dirty="0" smtClean="0">
                <a:latin typeface="Candara" pitchFamily="34" charset="0"/>
              </a:rPr>
              <a:t>Today, we will </a:t>
            </a:r>
            <a:r>
              <a:rPr lang="en-US" sz="2100" b="1" dirty="0" smtClean="0">
                <a:latin typeface="Candara" pitchFamily="34" charset="0"/>
              </a:rPr>
              <a:t>FREE DRAW </a:t>
            </a:r>
            <a:r>
              <a:rPr lang="en-US" sz="2100" dirty="0" smtClean="0">
                <a:latin typeface="Candara" pitchFamily="34" charset="0"/>
              </a:rPr>
              <a:t>for 10 minutes! This means you can draw whatever your heart desires (as long as it’s appropriate for school!)</a:t>
            </a:r>
          </a:p>
          <a:p>
            <a:r>
              <a:rPr lang="en-US" sz="2100" dirty="0">
                <a:latin typeface="Candara" pitchFamily="34" charset="0"/>
              </a:rPr>
              <a:t>T</a:t>
            </a:r>
            <a:r>
              <a:rPr lang="en-US" sz="2100" dirty="0" smtClean="0">
                <a:latin typeface="Candara" pitchFamily="34" charset="0"/>
              </a:rPr>
              <a:t>ry to fill one whole page, instead of having small, unfinished drawings on multiple pages.</a:t>
            </a:r>
          </a:p>
          <a:p>
            <a:r>
              <a:rPr lang="en-US" sz="2100" dirty="0" smtClean="0">
                <a:latin typeface="Candara" pitchFamily="34" charset="0"/>
              </a:rPr>
              <a:t>If you have no idea what to draw, here are some ideas: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Draw a futuristic city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Draw about a strange dream you had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Draw your favorite people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Draw yourself at your dream job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Draw about the best part of your week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Be an architect and design your dream house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Be a fashion designer and design clothes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 </a:t>
            </a:r>
            <a:r>
              <a:rPr lang="en-US" dirty="0" smtClean="0"/>
              <a:t>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0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3962400" cy="5562600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Candara" pitchFamily="34" charset="0"/>
              </a:rPr>
              <a:t>Grab your sketchbook from your bin</a:t>
            </a:r>
          </a:p>
          <a:p>
            <a:r>
              <a:rPr lang="en-US" sz="2100" dirty="0" smtClean="0">
                <a:latin typeface="Candara" pitchFamily="34" charset="0"/>
              </a:rPr>
              <a:t>Today, we will practice drawing 3D forms! Be sure to grab the worksheet and tape/glue it into your sketchbook</a:t>
            </a:r>
          </a:p>
          <a:p>
            <a:r>
              <a:rPr lang="en-US" sz="2100" dirty="0" smtClean="0">
                <a:latin typeface="Candara" pitchFamily="34" charset="0"/>
              </a:rPr>
              <a:t>In art, </a:t>
            </a:r>
            <a:r>
              <a:rPr lang="en-US" sz="2100" u="sng" dirty="0" smtClean="0">
                <a:latin typeface="Candara" pitchFamily="34" charset="0"/>
              </a:rPr>
              <a:t>SHAPES</a:t>
            </a:r>
            <a:r>
              <a:rPr lang="en-US" sz="2100" dirty="0" smtClean="0">
                <a:latin typeface="Candara" pitchFamily="34" charset="0"/>
              </a:rPr>
              <a:t> are two-dimensional and flat (circle, square, triangle…)</a:t>
            </a:r>
          </a:p>
          <a:p>
            <a:r>
              <a:rPr lang="en-US" sz="2100" u="sng" dirty="0" smtClean="0">
                <a:latin typeface="Candara" pitchFamily="34" charset="0"/>
              </a:rPr>
              <a:t>FORMS</a:t>
            </a:r>
            <a:r>
              <a:rPr lang="en-US" sz="2100" dirty="0" smtClean="0">
                <a:latin typeface="Candara" pitchFamily="34" charset="0"/>
              </a:rPr>
              <a:t> are three-dimensional (sphere, cube, pyramid…)</a:t>
            </a:r>
          </a:p>
          <a:p>
            <a:r>
              <a:rPr lang="en-US" sz="2100" b="1" dirty="0" smtClean="0">
                <a:latin typeface="Candara" pitchFamily="34" charset="0"/>
              </a:rPr>
              <a:t>TIP: </a:t>
            </a:r>
            <a:r>
              <a:rPr lang="en-US" sz="2100" dirty="0" smtClean="0">
                <a:latin typeface="Candara" pitchFamily="34" charset="0"/>
              </a:rPr>
              <a:t>Add </a:t>
            </a:r>
            <a:r>
              <a:rPr lang="en-US" sz="2100" u="sng" dirty="0" smtClean="0">
                <a:latin typeface="Candara" pitchFamily="34" charset="0"/>
              </a:rPr>
              <a:t>VALUE</a:t>
            </a:r>
            <a:r>
              <a:rPr lang="en-US" sz="2100" dirty="0" smtClean="0">
                <a:latin typeface="Candara" pitchFamily="34" charset="0"/>
              </a:rPr>
              <a:t> and SHADING to make your forms look SUPER 3D!</a:t>
            </a:r>
            <a:r>
              <a:rPr lang="en-US" sz="2100" b="1" dirty="0" smtClean="0">
                <a:latin typeface="Candara" pitchFamily="34" charset="0"/>
              </a:rPr>
              <a:t> </a:t>
            </a:r>
          </a:p>
        </p:txBody>
      </p:sp>
      <p:pic>
        <p:nvPicPr>
          <p:cNvPr id="1026" name="Picture 2" descr="https://s-media-cache-ak0.pinimg.com/736x/60/e9/75/60e97518115f7455d4a6ff3ba8d729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953000" cy="4931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 </a:t>
            </a:r>
            <a:r>
              <a:rPr lang="en-US" dirty="0" smtClean="0"/>
              <a:t>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9067800" cy="5334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Candara" pitchFamily="34" charset="0"/>
              </a:rPr>
              <a:t>DO NOT grab your sketchbook from your bin!</a:t>
            </a:r>
          </a:p>
          <a:p>
            <a:r>
              <a:rPr lang="en-US" sz="3400" dirty="0" smtClean="0">
                <a:latin typeface="Candara" pitchFamily="34" charset="0"/>
              </a:rPr>
              <a:t>We’re going to talk about how you’ll be graded for your Graffiti Collage artwork</a:t>
            </a:r>
          </a:p>
          <a:p>
            <a:r>
              <a:rPr lang="en-US" sz="3400" dirty="0" smtClean="0">
                <a:latin typeface="Candara" pitchFamily="34" charset="0"/>
              </a:rPr>
              <a:t>Once complete, read over &amp; fill out the rubric for your project. </a:t>
            </a:r>
            <a:r>
              <a:rPr lang="en-US" sz="3400" b="1" u="sng" dirty="0" smtClean="0">
                <a:latin typeface="Candara" pitchFamily="34" charset="0"/>
              </a:rPr>
              <a:t>Grade yourself honestly</a:t>
            </a:r>
            <a:r>
              <a:rPr lang="en-US" sz="3400" b="1" dirty="0" smtClean="0">
                <a:latin typeface="Candara" pitchFamily="34" charset="0"/>
              </a:rPr>
              <a:t> on a scale of 1-4 for each of the 5 categories. </a:t>
            </a:r>
            <a:r>
              <a:rPr lang="en-US" sz="3400" dirty="0" smtClean="0">
                <a:latin typeface="Candara" pitchFamily="34" charset="0"/>
              </a:rPr>
              <a:t>Only fill in the column marked “YOU”</a:t>
            </a:r>
          </a:p>
          <a:p>
            <a:r>
              <a:rPr lang="en-US" sz="3400" dirty="0" smtClean="0">
                <a:latin typeface="Candara" pitchFamily="34" charset="0"/>
              </a:rPr>
              <a:t>If you don’t finish today, you need to complete it over the weekend. </a:t>
            </a:r>
            <a:r>
              <a:rPr lang="en-US" sz="3400" b="1" dirty="0" smtClean="0">
                <a:latin typeface="Candara" pitchFamily="34" charset="0"/>
              </a:rPr>
              <a:t>It’s due Monday.</a:t>
            </a:r>
          </a:p>
        </p:txBody>
      </p:sp>
    </p:spTree>
    <p:extLst>
      <p:ext uri="{BB962C8B-B14F-4D97-AF65-F5344CB8AC3E}">
        <p14:creationId xmlns:p14="http://schemas.microsoft.com/office/powerpoint/2010/main" val="28058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762000"/>
            <a:ext cx="3962400" cy="6096000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Candara" pitchFamily="34" charset="0"/>
              </a:rPr>
              <a:t>Create a </a:t>
            </a:r>
            <a:r>
              <a:rPr lang="en-US" sz="2100" b="1" dirty="0" smtClean="0">
                <a:latin typeface="Candara" pitchFamily="34" charset="0"/>
              </a:rPr>
              <a:t>planning page</a:t>
            </a:r>
            <a:r>
              <a:rPr lang="en-US" sz="2100" dirty="0" smtClean="0">
                <a:latin typeface="Candara" pitchFamily="34" charset="0"/>
              </a:rPr>
              <a:t> for your </a:t>
            </a:r>
            <a:r>
              <a:rPr lang="en-US" sz="2100" dirty="0" smtClean="0">
                <a:latin typeface="Candara" pitchFamily="34" charset="0"/>
              </a:rPr>
              <a:t>Color Psychology photographs</a:t>
            </a:r>
            <a:r>
              <a:rPr lang="en-US" sz="2100" dirty="0" smtClean="0">
                <a:latin typeface="Candara" pitchFamily="34" charset="0"/>
              </a:rPr>
              <a:t>.</a:t>
            </a:r>
            <a:endParaRPr lang="en-US" sz="2100" dirty="0" smtClean="0">
              <a:latin typeface="Candara" pitchFamily="34" charset="0"/>
            </a:endParaRPr>
          </a:p>
          <a:p>
            <a:r>
              <a:rPr lang="en-US" sz="2100" dirty="0" smtClean="0">
                <a:latin typeface="Candara" pitchFamily="34" charset="0"/>
              </a:rPr>
              <a:t>What </a:t>
            </a:r>
            <a:r>
              <a:rPr lang="en-US" sz="2100" dirty="0" smtClean="0">
                <a:latin typeface="Candara" pitchFamily="34" charset="0"/>
              </a:rPr>
              <a:t>2 emotions do you want to convey or express? What would be the best color background to match those 2 emotions?</a:t>
            </a:r>
          </a:p>
          <a:p>
            <a:r>
              <a:rPr lang="en-US" sz="2100" dirty="0" smtClean="0">
                <a:latin typeface="Candara" pitchFamily="34" charset="0"/>
              </a:rPr>
              <a:t>How are you going to pose? What facial expression will you have? Will you be using props?</a:t>
            </a:r>
          </a:p>
          <a:p>
            <a:r>
              <a:rPr lang="en-US" sz="2100" dirty="0" smtClean="0">
                <a:latin typeface="Candara" pitchFamily="34" charset="0"/>
              </a:rPr>
              <a:t>Remember, you will need </a:t>
            </a:r>
            <a:r>
              <a:rPr lang="en-US" sz="2100" b="1" dirty="0" smtClean="0">
                <a:latin typeface="Candara" pitchFamily="34" charset="0"/>
              </a:rPr>
              <a:t>TWO PORTRAITS </a:t>
            </a:r>
            <a:r>
              <a:rPr lang="en-US" sz="2100" dirty="0" smtClean="0">
                <a:latin typeface="Candara" pitchFamily="34" charset="0"/>
              </a:rPr>
              <a:t>with two different colors and emotions (example: blue &amp; sad, orange &amp; cheerful)</a:t>
            </a:r>
            <a:endParaRPr lang="en-US" sz="2100" dirty="0" smtClean="0"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SB #3</a:t>
            </a:r>
            <a:endParaRPr lang="en-US" dirty="0"/>
          </a:p>
        </p:txBody>
      </p:sp>
      <p:pic>
        <p:nvPicPr>
          <p:cNvPr id="8" name="Picture 12" descr="https://encrypted-tbn1.gstatic.com/images?q=tbn:ANd9GcSYMv35Ax8PgtqXLGZf0dd_Jk6axU74ryjEo9sKcF2Ae8ROGAk-H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4" b="24142"/>
          <a:stretch/>
        </p:blipFill>
        <p:spPr bwMode="auto">
          <a:xfrm>
            <a:off x="4037873" y="4965191"/>
            <a:ext cx="2252091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encrypted-tbn3.gstatic.com/images?q=tbn:ANd9GcS5_wniSNV0tgyqQ3iXkzec1fpb3a8lnwKmV05UoE76ctBJT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84" y="307058"/>
            <a:ext cx="2911847" cy="16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videos.testtube.com/revision3/images/shows/dnews/1377/dnews--1377--can-you-actually-be-scared-to-death--marge.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84" y="2071255"/>
            <a:ext cx="4942904" cy="27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://previews.123rf.com/images/serrnovik/serrnovik1110/serrnovik111000062/10832713-Calm-relaxed-wellbeing-portrait-of-woman-on-blue-with-professional-hair-and-makeup-Stock-Phot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549"/>
          <a:stretch/>
        </p:blipFill>
        <p:spPr bwMode="auto">
          <a:xfrm>
            <a:off x="7113784" y="284019"/>
            <a:ext cx="1894904" cy="166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://previews.123rf.com/images/lanak/lanak1201/lanak120100332/12282697-humorous-studio-portrait-of-a-girl-twirling-hair-and-making-a-silly-face-Stock-Phot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r="10378" b="24796"/>
          <a:stretch/>
        </p:blipFill>
        <p:spPr bwMode="auto">
          <a:xfrm>
            <a:off x="6472257" y="4964437"/>
            <a:ext cx="2536431" cy="166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2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ytimg.com/vi/2YI9RJIuXdY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r="20616"/>
          <a:stretch/>
        </p:blipFill>
        <p:spPr bwMode="auto">
          <a:xfrm>
            <a:off x="3800225" y="1157172"/>
            <a:ext cx="5318375" cy="43292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3962400" cy="5562600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Candara" pitchFamily="34" charset="0"/>
              </a:rPr>
              <a:t>Grab your sketchbook from your bin and glue/tape in today’s worksheet.</a:t>
            </a:r>
          </a:p>
          <a:p>
            <a:r>
              <a:rPr lang="en-US" sz="2100" dirty="0" smtClean="0">
                <a:latin typeface="Candara" pitchFamily="34" charset="0"/>
              </a:rPr>
              <a:t>Today, we practice color mixing on a </a:t>
            </a:r>
            <a:r>
              <a:rPr lang="en-US" sz="2100" b="1" dirty="0" smtClean="0">
                <a:latin typeface="Candara" pitchFamily="34" charset="0"/>
              </a:rPr>
              <a:t>color wheel</a:t>
            </a:r>
            <a:r>
              <a:rPr lang="en-US" sz="2100" dirty="0" smtClean="0">
                <a:latin typeface="Candara" pitchFamily="34" charset="0"/>
              </a:rPr>
              <a:t>!</a:t>
            </a:r>
          </a:p>
          <a:p>
            <a:r>
              <a:rPr lang="en-US" sz="2100" u="sng" dirty="0" smtClean="0">
                <a:latin typeface="Candara" pitchFamily="34" charset="0"/>
              </a:rPr>
              <a:t>Using colored pencils or crayons</a:t>
            </a:r>
            <a:r>
              <a:rPr lang="en-US" sz="2100" dirty="0" smtClean="0">
                <a:latin typeface="Candara" pitchFamily="34" charset="0"/>
              </a:rPr>
              <a:t>, fill in the color wheel in this order: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Start with the </a:t>
            </a:r>
            <a:r>
              <a:rPr lang="en-US" sz="1800" b="1" dirty="0" smtClean="0">
                <a:latin typeface="Candara" pitchFamily="34" charset="0"/>
              </a:rPr>
              <a:t>primary colors</a:t>
            </a:r>
            <a:r>
              <a:rPr lang="en-US" sz="1800" dirty="0" smtClean="0">
                <a:latin typeface="Candara" pitchFamily="34" charset="0"/>
              </a:rPr>
              <a:t> (red, yellow, blue) first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Mix these colors to create </a:t>
            </a:r>
            <a:r>
              <a:rPr lang="en-US" sz="1800" b="1" dirty="0" smtClean="0">
                <a:latin typeface="Candara" pitchFamily="34" charset="0"/>
              </a:rPr>
              <a:t>secondary colors </a:t>
            </a:r>
            <a:r>
              <a:rPr lang="en-US" sz="1800" dirty="0" smtClean="0">
                <a:latin typeface="Candara" pitchFamily="34" charset="0"/>
              </a:rPr>
              <a:t>(orange, green, violet)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Mix one primary and one secondary to create a </a:t>
            </a:r>
            <a:r>
              <a:rPr lang="en-US" sz="1800" b="1" dirty="0" smtClean="0">
                <a:latin typeface="Candara" pitchFamily="34" charset="0"/>
              </a:rPr>
              <a:t>tertiary color</a:t>
            </a:r>
            <a:r>
              <a:rPr lang="en-US" sz="1800" dirty="0" smtClean="0">
                <a:latin typeface="Candara" pitchFamily="34" charset="0"/>
              </a:rPr>
              <a:t> (red-violet, blue-green, etc.)</a:t>
            </a:r>
            <a:r>
              <a:rPr lang="en-US" sz="1800" b="1" dirty="0" smtClean="0">
                <a:latin typeface="Candara" pitchFamily="34" charset="0"/>
              </a:rPr>
              <a:t> </a:t>
            </a:r>
          </a:p>
        </p:txBody>
      </p:sp>
      <p:pic>
        <p:nvPicPr>
          <p:cNvPr id="2" name="Picture 2" descr="https://encrypted-tbn2.gstatic.com/images?q=tbn:ANd9GcQRsbEKrWh2tKO25qMW4fYIwqLPAtAuJoWZrUlzmg3LRfqPykJ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t="8532" r="16022" b="30024"/>
          <a:stretch/>
        </p:blipFill>
        <p:spPr bwMode="auto">
          <a:xfrm>
            <a:off x="4025900" y="4864100"/>
            <a:ext cx="2438400" cy="1861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 </a:t>
            </a:r>
            <a:r>
              <a:rPr lang="en-US" dirty="0" smtClean="0"/>
              <a:t>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3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3352800" cy="5562600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Candara" pitchFamily="34" charset="0"/>
              </a:rPr>
              <a:t>Grab your sketchbook from your bin and tape/glue in your Elements of Art booklet </a:t>
            </a:r>
          </a:p>
          <a:p>
            <a:r>
              <a:rPr lang="en-US" sz="2100" dirty="0" smtClean="0">
                <a:latin typeface="Candara" pitchFamily="34" charset="0"/>
              </a:rPr>
              <a:t>Using your knowledge from our time in art together, write a simple definition for </a:t>
            </a:r>
            <a:r>
              <a:rPr lang="en-US" sz="2100" b="1" dirty="0" smtClean="0">
                <a:latin typeface="Candara" pitchFamily="34" charset="0"/>
              </a:rPr>
              <a:t>VALUE, SHAPE/FORM,</a:t>
            </a:r>
            <a:r>
              <a:rPr lang="en-US" sz="2100" dirty="0" smtClean="0">
                <a:latin typeface="Candara" pitchFamily="34" charset="0"/>
              </a:rPr>
              <a:t> and</a:t>
            </a:r>
            <a:r>
              <a:rPr lang="en-US" sz="2100" b="1" dirty="0" smtClean="0">
                <a:latin typeface="Candara" pitchFamily="34" charset="0"/>
              </a:rPr>
              <a:t> SPACE (COMPOSITION)</a:t>
            </a:r>
            <a:endParaRPr lang="en-US" sz="2100" dirty="0" smtClean="0">
              <a:latin typeface="Candara" pitchFamily="34" charset="0"/>
            </a:endParaRPr>
          </a:p>
          <a:p>
            <a:r>
              <a:rPr lang="en-US" sz="2100" dirty="0" smtClean="0">
                <a:latin typeface="Candara" pitchFamily="34" charset="0"/>
              </a:rPr>
              <a:t>Include visual examples on the underside of the flaps</a:t>
            </a:r>
            <a:endParaRPr lang="en-US" sz="2100" dirty="0">
              <a:latin typeface="Candara" pitchFamily="34" charset="0"/>
            </a:endParaRPr>
          </a:p>
          <a:p>
            <a:r>
              <a:rPr lang="en-US" sz="2100" b="1" dirty="0" smtClean="0">
                <a:latin typeface="Candara" pitchFamily="34" charset="0"/>
              </a:rPr>
              <a:t>TIP: </a:t>
            </a:r>
            <a:r>
              <a:rPr lang="en-US" sz="2100" dirty="0" smtClean="0">
                <a:latin typeface="Candara" pitchFamily="34" charset="0"/>
              </a:rPr>
              <a:t>Complete the front if you haven’t yet</a:t>
            </a:r>
            <a:endParaRPr lang="en-US" sz="2100" b="1" dirty="0">
              <a:latin typeface="Candar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81400" y="1676400"/>
            <a:ext cx="5411116" cy="4572000"/>
            <a:chOff x="4038600" y="2133600"/>
            <a:chExt cx="5411116" cy="4572000"/>
          </a:xfrm>
        </p:grpSpPr>
        <p:pic>
          <p:nvPicPr>
            <p:cNvPr id="5" name="Picture 4" descr="http://1.bp.blogspot.com/-5A8hyu6D0i0/UgqaG2qxbsI/AAAAAAAAM0I/UyboOhOKoL0/s1600/IMG_663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2" t="3619" r="14003"/>
            <a:stretch/>
          </p:blipFill>
          <p:spPr bwMode="auto">
            <a:xfrm>
              <a:off x="4038600" y="2133600"/>
              <a:ext cx="2496604" cy="4572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4.bp.blogspot.com/-B_uIbaP6fGk/UgqaTnYblFI/AAAAAAAAM0g/NZdpHc68dyU/s1600/IMG_663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3" t="2864" r="3137" b="2979"/>
            <a:stretch/>
          </p:blipFill>
          <p:spPr bwMode="auto">
            <a:xfrm>
              <a:off x="6535204" y="2133600"/>
              <a:ext cx="2914512" cy="4572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ounded Rectangle 6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 </a:t>
            </a:r>
            <a:r>
              <a:rPr lang="en-US" dirty="0" smtClean="0"/>
              <a:t>#5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3962400" cy="5029200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Candara" pitchFamily="34" charset="0"/>
              </a:rPr>
              <a:t>Today, you will be writing an </a:t>
            </a:r>
            <a:r>
              <a:rPr lang="en-US" sz="2100" b="1" dirty="0" smtClean="0">
                <a:latin typeface="Candara" pitchFamily="34" charset="0"/>
              </a:rPr>
              <a:t>Artist’s Statement </a:t>
            </a:r>
            <a:r>
              <a:rPr lang="en-US" sz="2100" dirty="0" smtClean="0">
                <a:latin typeface="Candara" pitchFamily="34" charset="0"/>
              </a:rPr>
              <a:t>about your latest work of art!</a:t>
            </a:r>
          </a:p>
          <a:p>
            <a:r>
              <a:rPr lang="en-US" sz="2100" dirty="0" smtClean="0">
                <a:latin typeface="Candara" pitchFamily="34" charset="0"/>
              </a:rPr>
              <a:t>Fill out the worksheet and try to be </a:t>
            </a:r>
            <a:r>
              <a:rPr lang="en-US" sz="2100" u="sng" dirty="0" smtClean="0">
                <a:latin typeface="Candara" pitchFamily="34" charset="0"/>
              </a:rPr>
              <a:t>SPECIFIC</a:t>
            </a:r>
            <a:r>
              <a:rPr lang="en-US" sz="2100" dirty="0" smtClean="0">
                <a:latin typeface="Candara" pitchFamily="34" charset="0"/>
              </a:rPr>
              <a:t> and </a:t>
            </a:r>
            <a:r>
              <a:rPr lang="en-US" sz="2100" u="sng" dirty="0" smtClean="0">
                <a:latin typeface="Candara" pitchFamily="34" charset="0"/>
              </a:rPr>
              <a:t>HONEST</a:t>
            </a:r>
            <a:r>
              <a:rPr lang="en-US" sz="2100" dirty="0" smtClean="0">
                <a:latin typeface="Candara" pitchFamily="34" charset="0"/>
              </a:rPr>
              <a:t> when talking about your artwork.</a:t>
            </a:r>
          </a:p>
          <a:p>
            <a:r>
              <a:rPr lang="en-US" sz="2100" dirty="0" smtClean="0">
                <a:latin typeface="Candara" pitchFamily="34" charset="0"/>
              </a:rPr>
              <a:t>It’s important for an artist to reflect, so that you can learn from your mistakes and improve in the future. </a:t>
            </a:r>
          </a:p>
          <a:p>
            <a:r>
              <a:rPr lang="en-US" sz="2100" dirty="0" smtClean="0">
                <a:latin typeface="Candara" pitchFamily="34" charset="0"/>
              </a:rPr>
              <a:t>Make sure this is taped or glued onto the next clean page in your sketchbook.</a:t>
            </a:r>
            <a:endParaRPr lang="en-US" sz="1800" b="1" dirty="0" smtClean="0">
              <a:latin typeface="Candar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91000" y="1889325"/>
            <a:ext cx="5105400" cy="4511475"/>
            <a:chOff x="4038600" y="1736925"/>
            <a:chExt cx="5105400" cy="4511475"/>
          </a:xfrm>
        </p:grpSpPr>
        <p:pic>
          <p:nvPicPr>
            <p:cNvPr id="1026" name="Picture 2" descr="Image result for kids speech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446" y="3098800"/>
              <a:ext cx="4384554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www.illusionsgallery.com/GS-starry-night-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736925"/>
              <a:ext cx="2971800" cy="253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759446" y="5867400"/>
              <a:ext cx="1107954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 </a:t>
            </a:r>
            <a:r>
              <a:rPr lang="en-US" dirty="0" smtClean="0"/>
              <a:t>#6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8915400" cy="533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atin typeface="Candara" pitchFamily="34" charset="0"/>
              </a:rPr>
              <a:t>DO NOT grab your sketchbook from your bin!</a:t>
            </a:r>
          </a:p>
          <a:p>
            <a:pPr marL="0" indent="0" algn="ctr">
              <a:buNone/>
            </a:pPr>
            <a:r>
              <a:rPr lang="en-US" sz="5400" dirty="0" smtClean="0">
                <a:latin typeface="Candara" pitchFamily="34" charset="0"/>
              </a:rPr>
              <a:t>We’re going to go over directions for our next project. Listen closely!</a:t>
            </a:r>
          </a:p>
        </p:txBody>
      </p:sp>
    </p:spTree>
    <p:extLst>
      <p:ext uri="{BB962C8B-B14F-4D97-AF65-F5344CB8AC3E}">
        <p14:creationId xmlns:p14="http://schemas.microsoft.com/office/powerpoint/2010/main" val="10319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613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Welcome to Art!</vt:lpstr>
      <vt:lpstr>Welcome to Art!</vt:lpstr>
      <vt:lpstr>Welcome to Art!</vt:lpstr>
      <vt:lpstr>PowerPoint Presentation</vt:lpstr>
      <vt:lpstr>Welcome to Art!</vt:lpstr>
      <vt:lpstr>Welcome to Art!</vt:lpstr>
      <vt:lpstr>Welcome to Art!</vt:lpstr>
      <vt:lpstr>Welcome to Art!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Reeds</dc:creator>
  <cp:lastModifiedBy>The Reeds</cp:lastModifiedBy>
  <cp:revision>56</cp:revision>
  <dcterms:created xsi:type="dcterms:W3CDTF">2015-09-11T03:29:14Z</dcterms:created>
  <dcterms:modified xsi:type="dcterms:W3CDTF">2015-12-18T05:36:36Z</dcterms:modified>
</cp:coreProperties>
</file>