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6" r:id="rId5"/>
    <p:sldId id="260" r:id="rId6"/>
    <p:sldId id="261" r:id="rId7"/>
    <p:sldId id="262" r:id="rId8"/>
    <p:sldId id="263" r:id="rId9"/>
    <p:sldId id="264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570DE-D66F-495E-A2D9-9A4AF3424357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B09F1-1000-4F58-8798-CD26D4F50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68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BA845-AD4B-4BFC-B055-02249674B2B7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CD0C-87D1-4A05-8192-ED560A67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67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BA845-AD4B-4BFC-B055-02249674B2B7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CD0C-87D1-4A05-8192-ED560A67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57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BA845-AD4B-4BFC-B055-02249674B2B7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CD0C-87D1-4A05-8192-ED560A67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30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BA845-AD4B-4BFC-B055-02249674B2B7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CD0C-87D1-4A05-8192-ED560A67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442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BA845-AD4B-4BFC-B055-02249674B2B7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CD0C-87D1-4A05-8192-ED560A67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782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BA845-AD4B-4BFC-B055-02249674B2B7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CD0C-87D1-4A05-8192-ED560A67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4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BA845-AD4B-4BFC-B055-02249674B2B7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CD0C-87D1-4A05-8192-ED560A67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351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BA845-AD4B-4BFC-B055-02249674B2B7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CD0C-87D1-4A05-8192-ED560A67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852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BA845-AD4B-4BFC-B055-02249674B2B7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CD0C-87D1-4A05-8192-ED560A67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19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BA845-AD4B-4BFC-B055-02249674B2B7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CD0C-87D1-4A05-8192-ED560A67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6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BA845-AD4B-4BFC-B055-02249674B2B7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2CD0C-87D1-4A05-8192-ED560A67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31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BA845-AD4B-4BFC-B055-02249674B2B7}" type="datetimeFigureOut">
              <a:rPr lang="en-US" smtClean="0"/>
              <a:t>12/17/2015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2CD0C-87D1-4A05-8192-ED560A67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02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3429000"/>
            <a:ext cx="38862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ndara" pitchFamily="34" charset="0"/>
              </a:rPr>
              <a:t>Welcome to Art!</a:t>
            </a:r>
            <a:endParaRPr lang="en-US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200" y="1295400"/>
            <a:ext cx="8610600" cy="5562600"/>
          </a:xfrm>
        </p:spPr>
        <p:txBody>
          <a:bodyPr>
            <a:noAutofit/>
          </a:bodyPr>
          <a:lstStyle/>
          <a:p>
            <a:r>
              <a:rPr lang="en-US" sz="2100" dirty="0" smtClean="0">
                <a:latin typeface="Candara" pitchFamily="34" charset="0"/>
              </a:rPr>
              <a:t>Grab your sketchbook from your bin</a:t>
            </a:r>
          </a:p>
          <a:p>
            <a:r>
              <a:rPr lang="en-US" sz="2100" dirty="0" smtClean="0">
                <a:latin typeface="Candara" pitchFamily="34" charset="0"/>
              </a:rPr>
              <a:t>Today, we will </a:t>
            </a:r>
            <a:r>
              <a:rPr lang="en-US" sz="2100" b="1" dirty="0" smtClean="0">
                <a:latin typeface="Candara" pitchFamily="34" charset="0"/>
              </a:rPr>
              <a:t>FREE DRAW </a:t>
            </a:r>
            <a:r>
              <a:rPr lang="en-US" sz="2100" dirty="0" smtClean="0">
                <a:latin typeface="Candara" pitchFamily="34" charset="0"/>
              </a:rPr>
              <a:t>for 10 minutes! This means you can draw whatever your heart desires (as long as it’s appropriate for school!)</a:t>
            </a:r>
          </a:p>
          <a:p>
            <a:r>
              <a:rPr lang="en-US" sz="2100" dirty="0">
                <a:latin typeface="Candara" pitchFamily="34" charset="0"/>
              </a:rPr>
              <a:t>T</a:t>
            </a:r>
            <a:r>
              <a:rPr lang="en-US" sz="2100" dirty="0" smtClean="0">
                <a:latin typeface="Candara" pitchFamily="34" charset="0"/>
              </a:rPr>
              <a:t>ry to fill one whole page, instead of having small, unfinished drawings on multiple pages.</a:t>
            </a:r>
          </a:p>
          <a:p>
            <a:r>
              <a:rPr lang="en-US" sz="2100" dirty="0" smtClean="0">
                <a:latin typeface="Candara" pitchFamily="34" charset="0"/>
              </a:rPr>
              <a:t>If you have no idea what to draw, here are some ideas:</a:t>
            </a:r>
          </a:p>
          <a:p>
            <a:pPr lvl="1"/>
            <a:r>
              <a:rPr lang="en-US" sz="1800" dirty="0" smtClean="0">
                <a:latin typeface="Candara" pitchFamily="34" charset="0"/>
              </a:rPr>
              <a:t>Draw a futuristic city</a:t>
            </a:r>
          </a:p>
          <a:p>
            <a:pPr lvl="1"/>
            <a:r>
              <a:rPr lang="en-US" sz="1800" dirty="0" smtClean="0">
                <a:latin typeface="Candara" pitchFamily="34" charset="0"/>
              </a:rPr>
              <a:t>Draw about a strange dream you had</a:t>
            </a:r>
          </a:p>
          <a:p>
            <a:pPr lvl="1"/>
            <a:r>
              <a:rPr lang="en-US" sz="1800" dirty="0" smtClean="0">
                <a:latin typeface="Candara" pitchFamily="34" charset="0"/>
              </a:rPr>
              <a:t>Draw your favorite people</a:t>
            </a:r>
          </a:p>
          <a:p>
            <a:pPr lvl="1"/>
            <a:r>
              <a:rPr lang="en-US" sz="1800" dirty="0" smtClean="0">
                <a:latin typeface="Candara" pitchFamily="34" charset="0"/>
              </a:rPr>
              <a:t>Draw yourself at your dream job</a:t>
            </a:r>
          </a:p>
          <a:p>
            <a:pPr lvl="1"/>
            <a:r>
              <a:rPr lang="en-US" sz="1800" dirty="0" smtClean="0">
                <a:latin typeface="Candara" pitchFamily="34" charset="0"/>
              </a:rPr>
              <a:t>Draw about the best part of your week</a:t>
            </a:r>
          </a:p>
          <a:p>
            <a:pPr lvl="1"/>
            <a:r>
              <a:rPr lang="en-US" sz="1800" dirty="0" smtClean="0">
                <a:latin typeface="Candara" pitchFamily="34" charset="0"/>
              </a:rPr>
              <a:t>Be an architect and design your dream house</a:t>
            </a:r>
          </a:p>
          <a:p>
            <a:pPr lvl="1"/>
            <a:r>
              <a:rPr lang="en-US" sz="1800" dirty="0" smtClean="0">
                <a:latin typeface="Candara" pitchFamily="34" charset="0"/>
              </a:rPr>
              <a:t>Be a fashion designer and design clothes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6200" y="76200"/>
            <a:ext cx="762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SB #1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940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pe 149"/>
          <p:cNvPicPr preferRelativeResize="0"/>
          <p:nvPr/>
        </p:nvPicPr>
        <p:blipFill rotWithShape="1">
          <a:blip r:embed="rId3">
            <a:alphaModFix/>
          </a:blip>
          <a:srcRect b="2306"/>
          <a:stretch/>
        </p:blipFill>
        <p:spPr>
          <a:xfrm>
            <a:off x="762000" y="0"/>
            <a:ext cx="3657600" cy="518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 rotWithShape="1">
          <a:blip r:embed="rId4">
            <a:alphaModFix/>
          </a:blip>
          <a:srcRect l="6391" t="4528" r="5254" b="2438"/>
          <a:stretch/>
        </p:blipFill>
        <p:spPr>
          <a:xfrm>
            <a:off x="4724400" y="0"/>
            <a:ext cx="3810000" cy="517467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ounded Rectangle 6"/>
          <p:cNvSpPr/>
          <p:nvPr/>
        </p:nvSpPr>
        <p:spPr>
          <a:xfrm>
            <a:off x="76200" y="76200"/>
            <a:ext cx="762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SB </a:t>
            </a:r>
            <a:r>
              <a:rPr lang="en-US" dirty="0" smtClean="0"/>
              <a:t>#8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"/>
          </p:nvPr>
        </p:nvSpPr>
        <p:spPr>
          <a:xfrm>
            <a:off x="76200" y="5181600"/>
            <a:ext cx="8915400" cy="15240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buSzPct val="100000"/>
            </a:pPr>
            <a:r>
              <a:rPr lang="en-US" sz="2100" dirty="0">
                <a:latin typeface="Candara" pitchFamily="34" charset="0"/>
                <a:ea typeface="Calibri"/>
                <a:cs typeface="Calibri"/>
                <a:sym typeface="Calibri"/>
              </a:rPr>
              <a:t>Complete several in-class </a:t>
            </a:r>
            <a:r>
              <a:rPr lang="en-US" sz="2100" b="1" dirty="0">
                <a:latin typeface="Candara" pitchFamily="34" charset="0"/>
                <a:ea typeface="Calibri"/>
                <a:cs typeface="Calibri"/>
                <a:sym typeface="Calibri"/>
              </a:rPr>
              <a:t>Gesture Drawings</a:t>
            </a:r>
            <a:r>
              <a:rPr lang="en-US" sz="2100" dirty="0">
                <a:latin typeface="Candara" pitchFamily="34" charset="0"/>
                <a:ea typeface="Calibri"/>
                <a:cs typeface="Calibri"/>
                <a:sym typeface="Calibri"/>
              </a:rPr>
              <a:t> of your classmates’ poses</a:t>
            </a:r>
          </a:p>
          <a:p>
            <a:r>
              <a:rPr lang="en-US" sz="2100" dirty="0">
                <a:latin typeface="Candara" pitchFamily="34" charset="0"/>
                <a:ea typeface="Calibri"/>
                <a:cs typeface="Calibri"/>
                <a:sym typeface="Calibri"/>
              </a:rPr>
              <a:t>Gesture Drawing is a QUICK drawing that captures the action, movement, and structure of a figure, rather than showing specific details. </a:t>
            </a:r>
            <a:endParaRPr lang="en-US" sz="2100" dirty="0" smtClean="0">
              <a:latin typeface="Candara" pitchFamily="34" charset="0"/>
              <a:ea typeface="Calibri"/>
              <a:cs typeface="Calibri"/>
              <a:sym typeface="Calibri"/>
            </a:endParaRPr>
          </a:p>
          <a:p>
            <a:pPr lvl="0"/>
            <a:r>
              <a:rPr lang="en-US" sz="2100" dirty="0">
                <a:latin typeface="Candara" pitchFamily="34" charset="0"/>
                <a:ea typeface="Calibri"/>
                <a:cs typeface="Calibri"/>
                <a:sym typeface="Calibri"/>
              </a:rPr>
              <a:t>Think about the </a:t>
            </a:r>
            <a:r>
              <a:rPr lang="en-US" sz="2100" b="1" dirty="0">
                <a:latin typeface="Candara" pitchFamily="34" charset="0"/>
                <a:ea typeface="Calibri"/>
                <a:cs typeface="Calibri"/>
                <a:sym typeface="Calibri"/>
              </a:rPr>
              <a:t>proportions</a:t>
            </a:r>
            <a:r>
              <a:rPr lang="en-US" sz="2100" dirty="0">
                <a:latin typeface="Candara" pitchFamily="34" charset="0"/>
                <a:ea typeface="Calibri"/>
                <a:cs typeface="Calibri"/>
                <a:sym typeface="Calibri"/>
              </a:rPr>
              <a:t> of the human body and where the </a:t>
            </a:r>
            <a:r>
              <a:rPr lang="en-US" sz="2100" b="1" dirty="0">
                <a:latin typeface="Candara" pitchFamily="34" charset="0"/>
                <a:ea typeface="Calibri"/>
                <a:cs typeface="Calibri"/>
                <a:sym typeface="Calibri"/>
              </a:rPr>
              <a:t>joints</a:t>
            </a:r>
            <a:r>
              <a:rPr lang="en-US" sz="2100" dirty="0">
                <a:latin typeface="Candara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US" sz="2100" dirty="0" smtClean="0">
                <a:latin typeface="Candara" pitchFamily="34" charset="0"/>
                <a:ea typeface="Calibri"/>
                <a:cs typeface="Calibri"/>
                <a:sym typeface="Calibri"/>
              </a:rPr>
              <a:t>are</a:t>
            </a:r>
            <a:endParaRPr lang="en-US" sz="2100" dirty="0">
              <a:latin typeface="Candara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825422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ndara" pitchFamily="34" charset="0"/>
              </a:rPr>
              <a:t>Welcome to Art!</a:t>
            </a:r>
            <a:endParaRPr lang="en-US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200" y="1295400"/>
            <a:ext cx="3962400" cy="5562600"/>
          </a:xfrm>
        </p:spPr>
        <p:txBody>
          <a:bodyPr>
            <a:noAutofit/>
          </a:bodyPr>
          <a:lstStyle/>
          <a:p>
            <a:r>
              <a:rPr lang="en-US" sz="2100" dirty="0" smtClean="0">
                <a:latin typeface="Candara" pitchFamily="34" charset="0"/>
              </a:rPr>
              <a:t>Grab your sketchbook from your bin</a:t>
            </a:r>
          </a:p>
          <a:p>
            <a:r>
              <a:rPr lang="en-US" sz="2100" dirty="0" smtClean="0">
                <a:latin typeface="Candara" pitchFamily="34" charset="0"/>
              </a:rPr>
              <a:t>Today, we will practice drawing 3D forms! Be sure to grab the worksheet and tape/glue it into your sketchbook</a:t>
            </a:r>
          </a:p>
          <a:p>
            <a:r>
              <a:rPr lang="en-US" sz="2100" dirty="0" smtClean="0">
                <a:latin typeface="Candara" pitchFamily="34" charset="0"/>
              </a:rPr>
              <a:t>In art, </a:t>
            </a:r>
            <a:r>
              <a:rPr lang="en-US" sz="2100" u="sng" dirty="0" smtClean="0">
                <a:latin typeface="Candara" pitchFamily="34" charset="0"/>
              </a:rPr>
              <a:t>SHAPES</a:t>
            </a:r>
            <a:r>
              <a:rPr lang="en-US" sz="2100" dirty="0" smtClean="0">
                <a:latin typeface="Candara" pitchFamily="34" charset="0"/>
              </a:rPr>
              <a:t> are two-dimensional and flat (circle, square, triangle…)</a:t>
            </a:r>
          </a:p>
          <a:p>
            <a:r>
              <a:rPr lang="en-US" sz="2100" u="sng" dirty="0" smtClean="0">
                <a:latin typeface="Candara" pitchFamily="34" charset="0"/>
              </a:rPr>
              <a:t>FORMS</a:t>
            </a:r>
            <a:r>
              <a:rPr lang="en-US" sz="2100" dirty="0" smtClean="0">
                <a:latin typeface="Candara" pitchFamily="34" charset="0"/>
              </a:rPr>
              <a:t> are three-dimensional (sphere, cube, pyramid…)</a:t>
            </a:r>
          </a:p>
          <a:p>
            <a:r>
              <a:rPr lang="en-US" sz="2100" b="1" dirty="0" smtClean="0">
                <a:latin typeface="Candara" pitchFamily="34" charset="0"/>
              </a:rPr>
              <a:t>TIP: </a:t>
            </a:r>
            <a:r>
              <a:rPr lang="en-US" sz="2100" dirty="0" smtClean="0">
                <a:latin typeface="Candara" pitchFamily="34" charset="0"/>
              </a:rPr>
              <a:t>Add </a:t>
            </a:r>
            <a:r>
              <a:rPr lang="en-US" sz="2100" u="sng" dirty="0" smtClean="0">
                <a:latin typeface="Candara" pitchFamily="34" charset="0"/>
              </a:rPr>
              <a:t>VALUE</a:t>
            </a:r>
            <a:r>
              <a:rPr lang="en-US" sz="2100" dirty="0" smtClean="0">
                <a:latin typeface="Candara" pitchFamily="34" charset="0"/>
              </a:rPr>
              <a:t> and SHADING to make your forms look SUPER 3D!</a:t>
            </a:r>
            <a:r>
              <a:rPr lang="en-US" sz="2100" b="1" dirty="0" smtClean="0">
                <a:latin typeface="Candara" pitchFamily="34" charset="0"/>
              </a:rPr>
              <a:t> </a:t>
            </a:r>
          </a:p>
        </p:txBody>
      </p:sp>
      <p:pic>
        <p:nvPicPr>
          <p:cNvPr id="1026" name="Picture 2" descr="https://s-media-cache-ak0.pinimg.com/736x/60/e9/75/60e97518115f7455d4a6ff3ba8d729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447800"/>
            <a:ext cx="4953000" cy="49314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76200" y="76200"/>
            <a:ext cx="762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SB #2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714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ndara" pitchFamily="34" charset="0"/>
              </a:rPr>
              <a:t>Welcome to Art!</a:t>
            </a:r>
            <a:endParaRPr lang="en-US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200" y="1524000"/>
            <a:ext cx="8915400" cy="5334000"/>
          </a:xfrm>
        </p:spPr>
        <p:txBody>
          <a:bodyPr>
            <a:noAutofit/>
          </a:bodyPr>
          <a:lstStyle/>
          <a:p>
            <a:r>
              <a:rPr lang="en-US" sz="3400" b="1" dirty="0" smtClean="0">
                <a:latin typeface="Candara" pitchFamily="34" charset="0"/>
              </a:rPr>
              <a:t>DO NOT grab your sketchbook from your bin!</a:t>
            </a:r>
          </a:p>
          <a:p>
            <a:r>
              <a:rPr lang="en-US" sz="3400" dirty="0" smtClean="0">
                <a:latin typeface="Candara" pitchFamily="34" charset="0"/>
              </a:rPr>
              <a:t>Read over and fill out the rubric for your project. </a:t>
            </a:r>
            <a:r>
              <a:rPr lang="en-US" sz="3400" b="1" u="sng" dirty="0" smtClean="0">
                <a:latin typeface="Candara" pitchFamily="34" charset="0"/>
              </a:rPr>
              <a:t>Grade yourself honestly</a:t>
            </a:r>
            <a:r>
              <a:rPr lang="en-US" sz="3400" b="1" dirty="0" smtClean="0">
                <a:latin typeface="Candara" pitchFamily="34" charset="0"/>
              </a:rPr>
              <a:t> on a scale of 1-4 for each of the 5 categories. </a:t>
            </a:r>
            <a:r>
              <a:rPr lang="en-US" sz="3400" dirty="0" smtClean="0">
                <a:latin typeface="Candara" pitchFamily="34" charset="0"/>
              </a:rPr>
              <a:t>Only fill in the column marked “YOU”</a:t>
            </a:r>
          </a:p>
          <a:p>
            <a:r>
              <a:rPr lang="en-US" sz="3400" dirty="0" smtClean="0">
                <a:latin typeface="Candara" pitchFamily="34" charset="0"/>
              </a:rPr>
              <a:t>You have 15 minutes to complete.</a:t>
            </a:r>
          </a:p>
          <a:p>
            <a:r>
              <a:rPr lang="en-US" sz="3400" dirty="0" smtClean="0">
                <a:latin typeface="Candara" pitchFamily="34" charset="0"/>
              </a:rPr>
              <a:t>If you finish early, you may grab your sketchbook and free draw until time is called.</a:t>
            </a:r>
          </a:p>
        </p:txBody>
      </p:sp>
    </p:spTree>
    <p:extLst>
      <p:ext uri="{BB962C8B-B14F-4D97-AF65-F5344CB8AC3E}">
        <p14:creationId xmlns:p14="http://schemas.microsoft.com/office/powerpoint/2010/main" val="3682334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cache2.asset-cache.net/gc/165928314-western-food-in-black-and-white-gettyimages.jpg?v=1&amp;c=IWSAsset&amp;k=2&amp;d=AOwV2f%2B%2BtNmK0l%2FnKK%2Bt%2BN2IsXpUhD31sNjufZL94LFLp8ugxoDs1KQd2uldVEP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77"/>
          <a:stretch/>
        </p:blipFill>
        <p:spPr bwMode="auto">
          <a:xfrm>
            <a:off x="3841348" y="381000"/>
            <a:ext cx="530958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200" y="762000"/>
            <a:ext cx="3962400" cy="6096000"/>
          </a:xfrm>
        </p:spPr>
        <p:txBody>
          <a:bodyPr>
            <a:noAutofit/>
          </a:bodyPr>
          <a:lstStyle/>
          <a:p>
            <a:r>
              <a:rPr lang="en-US" sz="2100" dirty="0" smtClean="0">
                <a:latin typeface="Candara" pitchFamily="34" charset="0"/>
              </a:rPr>
              <a:t>Create a </a:t>
            </a:r>
            <a:r>
              <a:rPr lang="en-US" sz="2100" b="1" dirty="0" smtClean="0">
                <a:latin typeface="Candara" pitchFamily="34" charset="0"/>
              </a:rPr>
              <a:t>planning page</a:t>
            </a:r>
            <a:r>
              <a:rPr lang="en-US" sz="2100" dirty="0" smtClean="0">
                <a:latin typeface="Candara" pitchFamily="34" charset="0"/>
              </a:rPr>
              <a:t> for your Textured Food Collage project.</a:t>
            </a:r>
          </a:p>
          <a:p>
            <a:r>
              <a:rPr lang="en-US" sz="2100" dirty="0" smtClean="0">
                <a:latin typeface="Candara" pitchFamily="34" charset="0"/>
              </a:rPr>
              <a:t>What shapes will you need to cut out for the different parts of your food?</a:t>
            </a:r>
          </a:p>
          <a:p>
            <a:r>
              <a:rPr lang="en-US" sz="2100" dirty="0" smtClean="0">
                <a:latin typeface="Candara" pitchFamily="34" charset="0"/>
              </a:rPr>
              <a:t>Which colors of paper will you need?</a:t>
            </a:r>
          </a:p>
          <a:p>
            <a:r>
              <a:rPr lang="en-US" sz="2100" dirty="0" smtClean="0">
                <a:latin typeface="Candara" pitchFamily="34" charset="0"/>
              </a:rPr>
              <a:t>What will the background of your food look like? Will you have plates, bowls, utensils, napkins, placemats, cups, or anything else?</a:t>
            </a:r>
          </a:p>
          <a:p>
            <a:r>
              <a:rPr lang="en-US" sz="2100" dirty="0" smtClean="0">
                <a:latin typeface="Candara" pitchFamily="34" charset="0"/>
              </a:rPr>
              <a:t>What are some ways you can show different textures in your collage, using only paper?</a:t>
            </a:r>
            <a:endParaRPr lang="en-US" sz="2100" b="1" dirty="0" smtClean="0">
              <a:latin typeface="Candara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200" y="76200"/>
            <a:ext cx="762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SB #3</a:t>
            </a:r>
            <a:endParaRPr lang="en-US" dirty="0"/>
          </a:p>
        </p:txBody>
      </p:sp>
      <p:pic>
        <p:nvPicPr>
          <p:cNvPr id="6" name="Picture 5" descr="Paper sculpture food. Middle school art. Grade 7.: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4"/>
          <a:stretch/>
        </p:blipFill>
        <p:spPr bwMode="auto">
          <a:xfrm rot="10800000">
            <a:off x="4267200" y="3276600"/>
            <a:ext cx="3333419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138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ndara" pitchFamily="34" charset="0"/>
              </a:rPr>
              <a:t>Welcome to Art!</a:t>
            </a:r>
            <a:endParaRPr lang="en-US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447800"/>
            <a:ext cx="3505200" cy="54102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Candara" pitchFamily="34" charset="0"/>
              </a:rPr>
              <a:t>Grab your sketchbook from your bin</a:t>
            </a:r>
          </a:p>
          <a:p>
            <a:r>
              <a:rPr lang="en-US" sz="2400" dirty="0" smtClean="0">
                <a:latin typeface="Candara" pitchFamily="34" charset="0"/>
              </a:rPr>
              <a:t>Today, we will practice drawing </a:t>
            </a:r>
            <a:r>
              <a:rPr lang="en-US" sz="2400" b="1" dirty="0" smtClean="0">
                <a:latin typeface="Candara" pitchFamily="34" charset="0"/>
              </a:rPr>
              <a:t>IMPLIED TEXTURES</a:t>
            </a:r>
          </a:p>
          <a:p>
            <a:r>
              <a:rPr lang="en-US" sz="2400" dirty="0" smtClean="0">
                <a:latin typeface="Candara" pitchFamily="34" charset="0"/>
              </a:rPr>
              <a:t>Grab the worksheet for neat ideas on how to show texture in your artwork!</a:t>
            </a:r>
          </a:p>
          <a:p>
            <a:r>
              <a:rPr lang="en-US" sz="2400" dirty="0" smtClean="0">
                <a:latin typeface="Candara" pitchFamily="34" charset="0"/>
              </a:rPr>
              <a:t>Start thinking…how you could show texture in your food collage?</a:t>
            </a:r>
          </a:p>
        </p:txBody>
      </p:sp>
      <p:pic>
        <p:nvPicPr>
          <p:cNvPr id="2" name="Picture 2" descr="https://s-media-cache-ak0.pinimg.com/736x/16/96/25/1696254e7b081d987f47d4e8c182e0a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" t="30244" r="1863" b="8161"/>
          <a:stretch/>
        </p:blipFill>
        <p:spPr bwMode="auto">
          <a:xfrm>
            <a:off x="3379416" y="1524000"/>
            <a:ext cx="5688384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76200" y="76200"/>
            <a:ext cx="762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SB #4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263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ndara" pitchFamily="34" charset="0"/>
              </a:rPr>
              <a:t>Welcome to Art!</a:t>
            </a:r>
            <a:endParaRPr lang="en-US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200" y="1295400"/>
            <a:ext cx="3352800" cy="5562600"/>
          </a:xfrm>
        </p:spPr>
        <p:txBody>
          <a:bodyPr>
            <a:noAutofit/>
          </a:bodyPr>
          <a:lstStyle/>
          <a:p>
            <a:r>
              <a:rPr lang="en-US" sz="2100" dirty="0" smtClean="0">
                <a:latin typeface="Candara" pitchFamily="34" charset="0"/>
              </a:rPr>
              <a:t>Grab your sketchbook from your bin and tape/glue in your Elements of Art booklet </a:t>
            </a:r>
          </a:p>
          <a:p>
            <a:r>
              <a:rPr lang="en-US" sz="2100" dirty="0" smtClean="0">
                <a:latin typeface="Candara" pitchFamily="34" charset="0"/>
              </a:rPr>
              <a:t>Using your knowledge from our time in art together, write a simple definition for </a:t>
            </a:r>
            <a:r>
              <a:rPr lang="en-US" sz="2100" b="1" dirty="0" smtClean="0">
                <a:latin typeface="Candara" pitchFamily="34" charset="0"/>
              </a:rPr>
              <a:t>LINE, SHAPE/FORM, SPACE (COMPOSITION), </a:t>
            </a:r>
            <a:r>
              <a:rPr lang="en-US" sz="2100" dirty="0" smtClean="0">
                <a:latin typeface="Candara" pitchFamily="34" charset="0"/>
              </a:rPr>
              <a:t>and </a:t>
            </a:r>
            <a:r>
              <a:rPr lang="en-US" sz="2100" b="1" dirty="0" smtClean="0">
                <a:latin typeface="Candara" pitchFamily="34" charset="0"/>
              </a:rPr>
              <a:t>TEXTURE</a:t>
            </a:r>
            <a:endParaRPr lang="en-US" sz="2100" dirty="0" smtClean="0">
              <a:latin typeface="Candara" pitchFamily="34" charset="0"/>
            </a:endParaRPr>
          </a:p>
          <a:p>
            <a:r>
              <a:rPr lang="en-US" sz="2100" dirty="0" smtClean="0">
                <a:latin typeface="Candara" pitchFamily="34" charset="0"/>
              </a:rPr>
              <a:t>Include visual examples on the underside of the flaps</a:t>
            </a:r>
            <a:endParaRPr lang="en-US" sz="2100" dirty="0">
              <a:latin typeface="Candara" pitchFamily="34" charset="0"/>
            </a:endParaRPr>
          </a:p>
          <a:p>
            <a:r>
              <a:rPr lang="en-US" sz="2100" b="1" dirty="0" smtClean="0">
                <a:latin typeface="Candara" pitchFamily="34" charset="0"/>
              </a:rPr>
              <a:t>TIP: </a:t>
            </a:r>
            <a:r>
              <a:rPr lang="en-US" sz="2100" dirty="0" smtClean="0">
                <a:latin typeface="Candara" pitchFamily="34" charset="0"/>
              </a:rPr>
              <a:t>Complete the front if you haven’t yet</a:t>
            </a:r>
            <a:endParaRPr lang="en-US" sz="2100" b="1" dirty="0">
              <a:latin typeface="Candar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581400" y="1676400"/>
            <a:ext cx="5411116" cy="4572000"/>
            <a:chOff x="4038600" y="2133600"/>
            <a:chExt cx="5411116" cy="4572000"/>
          </a:xfrm>
        </p:grpSpPr>
        <p:pic>
          <p:nvPicPr>
            <p:cNvPr id="5" name="Picture 4" descr="http://1.bp.blogspot.com/-5A8hyu6D0i0/UgqaG2qxbsI/AAAAAAAAM0I/UyboOhOKoL0/s1600/IMG_6635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02" t="3619" r="14003"/>
            <a:stretch/>
          </p:blipFill>
          <p:spPr bwMode="auto">
            <a:xfrm>
              <a:off x="4038600" y="2133600"/>
              <a:ext cx="2496604" cy="4572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http://4.bp.blogspot.com/-B_uIbaP6fGk/UgqaTnYblFI/AAAAAAAAM0g/NZdpHc68dyU/s1600/IMG_6638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3" t="2864" r="3137" b="2979"/>
            <a:stretch/>
          </p:blipFill>
          <p:spPr bwMode="auto">
            <a:xfrm>
              <a:off x="6535204" y="2133600"/>
              <a:ext cx="2914512" cy="4572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ounded Rectangle 6"/>
          <p:cNvSpPr/>
          <p:nvPr/>
        </p:nvSpPr>
        <p:spPr>
          <a:xfrm>
            <a:off x="76200" y="76200"/>
            <a:ext cx="762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SB </a:t>
            </a:r>
            <a:r>
              <a:rPr lang="en-US" dirty="0" smtClean="0"/>
              <a:t>#5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205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-media-cache-ak0.pinimg.com/originals/9d/4f/70/9d4f70f0120070d941c7477781ccb886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6" b="2926"/>
          <a:stretch/>
        </p:blipFill>
        <p:spPr bwMode="auto">
          <a:xfrm>
            <a:off x="4560270" y="914400"/>
            <a:ext cx="4507529" cy="590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ndara" pitchFamily="34" charset="0"/>
              </a:rPr>
              <a:t>Welcome to Art!</a:t>
            </a:r>
            <a:endParaRPr lang="en-US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447800"/>
            <a:ext cx="4724400" cy="54102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Candara" pitchFamily="34" charset="0"/>
              </a:rPr>
              <a:t>Grab your sketchbook from your bin and glue/tape in today’s worksheet.</a:t>
            </a:r>
          </a:p>
          <a:p>
            <a:r>
              <a:rPr lang="en-US" sz="2400" dirty="0" smtClean="0">
                <a:latin typeface="Candara" pitchFamily="34" charset="0"/>
              </a:rPr>
              <a:t>Today, we will practice drawing</a:t>
            </a:r>
            <a:r>
              <a:rPr lang="en-US" sz="2400" b="1" dirty="0" smtClean="0">
                <a:latin typeface="Candara" pitchFamily="34" charset="0"/>
              </a:rPr>
              <a:t> portraits</a:t>
            </a:r>
            <a:r>
              <a:rPr lang="en-US" sz="2400" dirty="0" smtClean="0">
                <a:latin typeface="Candara" pitchFamily="34" charset="0"/>
              </a:rPr>
              <a:t>! You can draw any person you’d like.</a:t>
            </a:r>
            <a:endParaRPr lang="en-US" sz="2400" b="1" dirty="0" smtClean="0">
              <a:latin typeface="Candara" pitchFamily="34" charset="0"/>
            </a:endParaRPr>
          </a:p>
          <a:p>
            <a:r>
              <a:rPr lang="en-US" sz="2400" b="1" dirty="0" smtClean="0">
                <a:latin typeface="Candara" pitchFamily="34" charset="0"/>
              </a:rPr>
              <a:t>TIP: </a:t>
            </a:r>
            <a:r>
              <a:rPr lang="en-US" sz="2400" dirty="0" smtClean="0">
                <a:latin typeface="Candara" pitchFamily="34" charset="0"/>
              </a:rPr>
              <a:t>draw your guidelines </a:t>
            </a:r>
            <a:r>
              <a:rPr lang="en-US" sz="2400" u="sng" dirty="0" smtClean="0">
                <a:latin typeface="Candara" pitchFamily="34" charset="0"/>
              </a:rPr>
              <a:t>lightly</a:t>
            </a:r>
            <a:r>
              <a:rPr lang="en-US" sz="2400" dirty="0" smtClean="0">
                <a:latin typeface="Candara" pitchFamily="34" charset="0"/>
              </a:rPr>
              <a:t> so they’ll be easy to erase. </a:t>
            </a:r>
          </a:p>
          <a:p>
            <a:r>
              <a:rPr lang="en-US" sz="2400" dirty="0" smtClean="0">
                <a:latin typeface="Candara" pitchFamily="34" charset="0"/>
              </a:rPr>
              <a:t>Follow the step-by-step directions on the worksheet so you have the correct </a:t>
            </a:r>
            <a:r>
              <a:rPr lang="en-US" sz="2400" b="1" dirty="0" smtClean="0">
                <a:latin typeface="Candara" pitchFamily="34" charset="0"/>
              </a:rPr>
              <a:t>proportions </a:t>
            </a:r>
            <a:r>
              <a:rPr lang="en-US" sz="2400" dirty="0" smtClean="0">
                <a:latin typeface="Candara" pitchFamily="34" charset="0"/>
              </a:rPr>
              <a:t>and placement for the eyes, nose, mouth, and ears.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6200" y="76200"/>
            <a:ext cx="762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SB </a:t>
            </a:r>
            <a:r>
              <a:rPr lang="en-US" dirty="0" smtClean="0"/>
              <a:t>#6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026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ndara" pitchFamily="34" charset="0"/>
              </a:rPr>
              <a:t>Welcome to Art!</a:t>
            </a:r>
            <a:endParaRPr lang="en-US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200" y="1600200"/>
            <a:ext cx="3962400" cy="5029200"/>
          </a:xfrm>
        </p:spPr>
        <p:txBody>
          <a:bodyPr>
            <a:noAutofit/>
          </a:bodyPr>
          <a:lstStyle/>
          <a:p>
            <a:r>
              <a:rPr lang="en-US" sz="2100" dirty="0" smtClean="0">
                <a:latin typeface="Candara" pitchFamily="34" charset="0"/>
              </a:rPr>
              <a:t>Today, you will be writing an </a:t>
            </a:r>
            <a:r>
              <a:rPr lang="en-US" sz="2100" b="1" dirty="0" smtClean="0">
                <a:latin typeface="Candara" pitchFamily="34" charset="0"/>
              </a:rPr>
              <a:t>Artist’s Statement </a:t>
            </a:r>
            <a:r>
              <a:rPr lang="en-US" sz="2100" dirty="0" smtClean="0">
                <a:latin typeface="Candara" pitchFamily="34" charset="0"/>
              </a:rPr>
              <a:t>about your latest work of art!</a:t>
            </a:r>
          </a:p>
          <a:p>
            <a:r>
              <a:rPr lang="en-US" sz="2100" dirty="0" smtClean="0">
                <a:latin typeface="Candara" pitchFamily="34" charset="0"/>
              </a:rPr>
              <a:t>Fill out the worksheet and try to be </a:t>
            </a:r>
            <a:r>
              <a:rPr lang="en-US" sz="2100" u="sng" dirty="0" smtClean="0">
                <a:latin typeface="Candara" pitchFamily="34" charset="0"/>
              </a:rPr>
              <a:t>SPECIFIC</a:t>
            </a:r>
            <a:r>
              <a:rPr lang="en-US" sz="2100" dirty="0" smtClean="0">
                <a:latin typeface="Candara" pitchFamily="34" charset="0"/>
              </a:rPr>
              <a:t> and </a:t>
            </a:r>
            <a:r>
              <a:rPr lang="en-US" sz="2100" u="sng" dirty="0" smtClean="0">
                <a:latin typeface="Candara" pitchFamily="34" charset="0"/>
              </a:rPr>
              <a:t>HONEST</a:t>
            </a:r>
            <a:r>
              <a:rPr lang="en-US" sz="2100" dirty="0" smtClean="0">
                <a:latin typeface="Candara" pitchFamily="34" charset="0"/>
              </a:rPr>
              <a:t> when talking about your artwork.</a:t>
            </a:r>
          </a:p>
          <a:p>
            <a:r>
              <a:rPr lang="en-US" sz="2100" dirty="0" smtClean="0">
                <a:latin typeface="Candara" pitchFamily="34" charset="0"/>
              </a:rPr>
              <a:t>It’s important for an artist to reflect, so that you can learn from your mistakes and improve in the future. </a:t>
            </a:r>
          </a:p>
          <a:p>
            <a:r>
              <a:rPr lang="en-US" sz="2100" dirty="0" smtClean="0">
                <a:latin typeface="Candara" pitchFamily="34" charset="0"/>
              </a:rPr>
              <a:t>Make sure this is taped or glued onto the next clean page in your sketchbook.</a:t>
            </a:r>
            <a:endParaRPr lang="en-US" sz="1800" b="1" dirty="0" smtClean="0">
              <a:latin typeface="Candara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191000" y="1889325"/>
            <a:ext cx="5105400" cy="4511475"/>
            <a:chOff x="4038600" y="1736925"/>
            <a:chExt cx="5105400" cy="4511475"/>
          </a:xfrm>
        </p:grpSpPr>
        <p:pic>
          <p:nvPicPr>
            <p:cNvPr id="1026" name="Picture 2" descr="Image result for kids speech clip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9446" y="3098800"/>
              <a:ext cx="4384554" cy="30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http://www.illusionsgallery.com/GS-starry-night-L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1736925"/>
              <a:ext cx="2971800" cy="2530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4759446" y="5867400"/>
              <a:ext cx="1107954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76200" y="76200"/>
            <a:ext cx="762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SB </a:t>
            </a:r>
            <a:r>
              <a:rPr lang="en-US" dirty="0" smtClean="0"/>
              <a:t>#7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52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ndara" pitchFamily="34" charset="0"/>
              </a:rPr>
              <a:t>Welcome to Art!</a:t>
            </a:r>
            <a:endParaRPr lang="en-US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200" y="1524000"/>
            <a:ext cx="8915400" cy="5334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b="1" dirty="0" smtClean="0">
                <a:latin typeface="Candara" pitchFamily="34" charset="0"/>
              </a:rPr>
              <a:t>DO NOT grab your sketchbook from your bin!</a:t>
            </a:r>
          </a:p>
          <a:p>
            <a:pPr marL="0" indent="0" algn="ctr">
              <a:buNone/>
            </a:pPr>
            <a:r>
              <a:rPr lang="en-US" sz="5400" dirty="0" smtClean="0">
                <a:latin typeface="Candara" pitchFamily="34" charset="0"/>
              </a:rPr>
              <a:t>We’re going to go over directions for our next project. Listen closely!</a:t>
            </a:r>
          </a:p>
        </p:txBody>
      </p:sp>
    </p:spTree>
    <p:extLst>
      <p:ext uri="{BB962C8B-B14F-4D97-AF65-F5344CB8AC3E}">
        <p14:creationId xmlns:p14="http://schemas.microsoft.com/office/powerpoint/2010/main" val="378841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688</Words>
  <Application>Microsoft Office PowerPoint</Application>
  <PresentationFormat>On-screen Show (4:3)</PresentationFormat>
  <Paragraphs>62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Welcome to Art!</vt:lpstr>
      <vt:lpstr>Welcome to Art!</vt:lpstr>
      <vt:lpstr>Welcome to Art!</vt:lpstr>
      <vt:lpstr>PowerPoint Presentation</vt:lpstr>
      <vt:lpstr>Welcome to Art!</vt:lpstr>
      <vt:lpstr>Welcome to Art!</vt:lpstr>
      <vt:lpstr>Welcome to Art!</vt:lpstr>
      <vt:lpstr>Welcome to Art!</vt:lpstr>
      <vt:lpstr>Welcome to Art!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Art!</dc:title>
  <dc:creator>The Reeds</dc:creator>
  <cp:lastModifiedBy>The Reeds</cp:lastModifiedBy>
  <cp:revision>11</cp:revision>
  <dcterms:created xsi:type="dcterms:W3CDTF">2015-11-13T14:22:26Z</dcterms:created>
  <dcterms:modified xsi:type="dcterms:W3CDTF">2015-12-18T05:25:32Z</dcterms:modified>
</cp:coreProperties>
</file>